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2ffd2d28f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2ffd2d28f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2ffd2d28f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2ffd2d28f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2d61152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2d61152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2d61152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2d61152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2ffd2d28f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2ffd2d28f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2d61152a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2d61152a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33955fe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33955fe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2ffd2d28f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2ffd2d28f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2ffd2d28f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2ffd2d28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2ffd2d28f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2ffd2d28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olga.suarez@oca.eu" TargetMode="External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giannandreainchingolo.com/games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s://astro4edu.org/" TargetMode="External"/><Relationship Id="rId5" Type="http://schemas.openxmlformats.org/officeDocument/2006/relationships/hyperlink" Target="https://astro4edu.org/" TargetMode="External"/><Relationship Id="rId6" Type="http://schemas.openxmlformats.org/officeDocument/2006/relationships/hyperlink" Target="https://www.iau.org/public/oao/" TargetMode="External"/><Relationship Id="rId7" Type="http://schemas.openxmlformats.org/officeDocument/2006/relationships/image" Target="../media/image9.jp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stro4edu.org/shaw-iau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5.jpg"/><Relationship Id="rId6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nre@iac.es" TargetMode="External"/><Relationship Id="rId4" Type="http://schemas.openxmlformats.org/officeDocument/2006/relationships/hyperlink" Target="https://outreach.iac.es/peter/astronomy-adventures-in-the-canary-islands/aeaci-2024/workshop-investigating-our-place-in-the-universe/" TargetMode="External"/><Relationship Id="rId5" Type="http://schemas.openxmlformats.org/officeDocument/2006/relationships/hyperlink" Target="https://forms.gle/wBueMYvnPPhHnRtD6" TargetMode="External"/><Relationship Id="rId6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fstastro@gmail.com" TargetMode="External"/><Relationship Id="rId4" Type="http://schemas.openxmlformats.org/officeDocument/2006/relationships/hyperlink" Target="https://docs.google.com/document/d/1vy32uOmyZoNjQpCwCkuBFbRKxRGFRE8T/edit" TargetMode="External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675" y="0"/>
            <a:ext cx="7186652" cy="718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NAEC France</a:t>
            </a:r>
            <a:br>
              <a:rPr lang="sl"/>
            </a:br>
            <a:r>
              <a:rPr lang="sl"/>
              <a:t>Olga Suarez</a:t>
            </a:r>
            <a:br>
              <a:rPr lang="sl"/>
            </a:br>
            <a:r>
              <a:rPr lang="sl"/>
              <a:t>(</a:t>
            </a:r>
            <a:r>
              <a:rPr lang="sl" u="sng">
                <a:solidFill>
                  <a:schemeClr val="hlink"/>
                </a:solidFill>
                <a:hlinkClick r:id="rId3"/>
              </a:rPr>
              <a:t>olga.suarez@oca.eu</a:t>
            </a:r>
            <a:r>
              <a:rPr lang="sl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l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Ženske v astronomiji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(igra s kartami)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2150" y="942875"/>
            <a:ext cx="5095149" cy="383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>
            <p:ph type="title"/>
          </p:nvPr>
        </p:nvSpPr>
        <p:spPr>
          <a:xfrm>
            <a:off x="290700" y="15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MASTED, Istanbul, oktober 2024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NAEC Italy</a:t>
            </a:r>
            <a:br>
              <a:rPr lang="sl"/>
            </a:br>
            <a:r>
              <a:rPr lang="sl"/>
              <a:t>Gianandrea Inchingolo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400" u="sng">
                <a:solidFill>
                  <a:schemeClr val="hlink"/>
                </a:solidFill>
                <a:hlinkClick r:id="rId3"/>
              </a:rPr>
              <a:t>https://www.giannandreainchingolo.com/games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025" y="1055600"/>
            <a:ext cx="4666974" cy="35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title"/>
          </p:nvPr>
        </p:nvSpPr>
        <p:spPr>
          <a:xfrm>
            <a:off x="290700" y="1536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MASTED, Istanbul, oktober 2024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200" y="2772925"/>
            <a:ext cx="1797126" cy="179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688" y="1533588"/>
            <a:ext cx="2107251" cy="19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Mednarodna astronomska zveza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74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Pisarne IAU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l"/>
              <a:t>za astronomijo v izobraževanju (</a:t>
            </a:r>
            <a:r>
              <a:rPr lang="sl" u="sng">
                <a:solidFill>
                  <a:schemeClr val="hlink"/>
                </a:solidFill>
                <a:hlinkClick r:id="rId4"/>
              </a:rPr>
              <a:t>https://astro4edu.org/</a:t>
            </a:r>
            <a:r>
              <a:rPr lang="sl"/>
              <a:t>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l"/>
              <a:t>za astronomijo za razvoj (</a:t>
            </a:r>
            <a:r>
              <a:rPr lang="sl" u="sng">
                <a:solidFill>
                  <a:schemeClr val="hlink"/>
                </a:solidFill>
                <a:hlinkClick r:id="rId5"/>
              </a:rPr>
              <a:t>https://astro4edu.org/</a:t>
            </a:r>
            <a:r>
              <a:rPr lang="sl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sl"/>
              <a:t>za ozaveščanje o astronomiji (</a:t>
            </a:r>
            <a:r>
              <a:rPr lang="sl" u="sng">
                <a:solidFill>
                  <a:schemeClr val="hlink"/>
                </a:solidFill>
                <a:hlinkClick r:id="rId6"/>
              </a:rPr>
              <a:t>https://www.iau.org/public/oao/</a:t>
            </a:r>
            <a:r>
              <a:rPr lang="sl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NAEC Slovenija:</a:t>
            </a:r>
            <a:br>
              <a:rPr lang="sl"/>
            </a:br>
            <a:r>
              <a:rPr lang="sl"/>
              <a:t>Andreja Gomboc (andreja.gomboc@ung.si)</a:t>
            </a:r>
            <a:br>
              <a:rPr lang="sl"/>
            </a:br>
            <a:r>
              <a:rPr lang="sl"/>
              <a:t>Dunja Fabjan (dunja.fabjan@cosmolab.si)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l"/>
              <a:t>Objave, novice in informacije: Portal v vesolje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8325" y="313275"/>
            <a:ext cx="1373974" cy="12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80644" y="3522513"/>
            <a:ext cx="1329361" cy="122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Vabilo: IAU-Shaw srečanje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461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hlinkClick r:id="rId3"/>
              </a:rPr>
              <a:t>https://astro4edu.org/shaw-iau/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l"/>
              <a:t>12-15 November 2024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l"/>
              <a:t>Special topics</a:t>
            </a:r>
            <a:r>
              <a:rPr lang="sl"/>
              <a:t>: </a:t>
            </a:r>
            <a:br>
              <a:rPr lang="sl"/>
            </a:br>
            <a:r>
              <a:rPr lang="sl"/>
              <a:t>- exploration of the first two years of the JWST</a:t>
            </a:r>
            <a:br>
              <a:rPr lang="sl"/>
            </a:br>
            <a:r>
              <a:rPr lang="sl"/>
              <a:t>- the crucial aspect of evaluation in educational contexts </a:t>
            </a:r>
            <a:br>
              <a:rPr lang="sl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Other sessions:</a:t>
            </a:r>
            <a:endParaRPr/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l"/>
              <a:t>Astronomy Education Research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l"/>
              <a:t>Astronomy Education in Practice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l"/>
              <a:t>Teaching Methods and Tools</a:t>
            </a:r>
            <a:br>
              <a:rPr lang="sl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l"/>
              <a:t>Two AstroEDU  workshops: In the last 30 min of each workshop participants will be invited in the beta test of the AstroEDU A.I. Assistant.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405" y="0"/>
            <a:ext cx="36665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950" y="227650"/>
            <a:ext cx="7023124" cy="542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290700" y="15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MASTED, </a:t>
            </a:r>
            <a:r>
              <a:rPr lang="sl"/>
              <a:t>Istanbul</a:t>
            </a:r>
            <a:r>
              <a:rPr lang="sl"/>
              <a:t>, oktober 2024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269550" y="726325"/>
            <a:ext cx="8562900" cy="3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NAEC India (regional coordinator): </a:t>
            </a:r>
            <a:br>
              <a:rPr lang="sl"/>
            </a:br>
            <a:r>
              <a:rPr lang="sl"/>
              <a:t>Samir Dhurde (samir@iucaa.in)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Šolski astronomski observatorij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Astronomski </a:t>
            </a:r>
            <a:br>
              <a:rPr lang="sl"/>
            </a:br>
            <a:r>
              <a:rPr lang="sl"/>
              <a:t>pripomočki </a:t>
            </a:r>
            <a:br>
              <a:rPr lang="sl"/>
            </a:br>
            <a:r>
              <a:rPr lang="sl"/>
              <a:t>iz enostavnega </a:t>
            </a:r>
            <a:br>
              <a:rPr lang="sl"/>
            </a:br>
            <a:r>
              <a:rPr lang="sl"/>
              <a:t>ali recikliranega </a:t>
            </a:r>
            <a:br>
              <a:rPr lang="sl"/>
            </a:br>
            <a:r>
              <a:rPr lang="sl"/>
              <a:t>materiala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275" y="2950575"/>
            <a:ext cx="1585911" cy="210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24928" l="27704" r="17196" t="14122"/>
          <a:stretch/>
        </p:blipFill>
        <p:spPr>
          <a:xfrm>
            <a:off x="2437375" y="1921100"/>
            <a:ext cx="2134624" cy="313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5">
            <a:alphaModFix/>
          </a:blip>
          <a:srcRect b="18694" l="21080" r="11742" t="20963"/>
          <a:stretch/>
        </p:blipFill>
        <p:spPr>
          <a:xfrm>
            <a:off x="7224650" y="2950575"/>
            <a:ext cx="1765550" cy="210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9275" y="109925"/>
            <a:ext cx="3710924" cy="279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24928" l="27704" r="17196" t="14122"/>
          <a:stretch/>
        </p:blipFill>
        <p:spPr>
          <a:xfrm>
            <a:off x="2399963" y="-845450"/>
            <a:ext cx="4344074" cy="637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724" y="0"/>
            <a:ext cx="68325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NAEC Spain: </a:t>
            </a:r>
            <a:br>
              <a:rPr lang="sl"/>
            </a:br>
            <a:r>
              <a:rPr lang="sl"/>
              <a:t>Nayra Rodríguez Eugenio (</a:t>
            </a:r>
            <a:r>
              <a:rPr lang="sl" u="sng">
                <a:solidFill>
                  <a:schemeClr val="hlink"/>
                </a:solidFill>
                <a:hlinkClick r:id="rId3"/>
              </a:rPr>
              <a:t>nre@iac.es</a:t>
            </a:r>
            <a:r>
              <a:rPr lang="sl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PETeR -  Educational Project </a:t>
            </a:r>
            <a:br>
              <a:rPr lang="sl"/>
            </a:br>
            <a:r>
              <a:rPr lang="sl"/>
              <a:t>with Robotic Telescopes</a:t>
            </a:r>
            <a:br>
              <a:rPr lang="sl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>
            <a:off x="290700" y="15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MASTED, Istanbul, oktober 2024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42400" y="2694025"/>
            <a:ext cx="41325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l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https://outreach.iac.es/peter/astronomy-adventures-in-the-canary-islands/aeaci-2024/workshop-investigating-our-place-in-the-universe/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342400" y="4298400"/>
            <a:ext cx="883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Obrazec za sodelovanje šol iz tujine: </a:t>
            </a:r>
            <a:r>
              <a:rPr lang="sl" u="sng">
                <a:solidFill>
                  <a:schemeClr val="hlink"/>
                </a:solidFill>
                <a:hlinkClick r:id="rId5"/>
              </a:rPr>
              <a:t>https://forms.gle/wBueMYvnPPhHnRtD6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0725" y="862213"/>
            <a:ext cx="4383273" cy="33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NAEC Tunisia</a:t>
            </a:r>
            <a:br>
              <a:rPr lang="sl"/>
            </a:br>
            <a:r>
              <a:rPr lang="sl"/>
              <a:t>AbdelHafidh Teyahi </a:t>
            </a:r>
            <a:br>
              <a:rPr lang="sl"/>
            </a:br>
            <a:r>
              <a:rPr lang="sl"/>
              <a:t>(</a:t>
            </a:r>
            <a:r>
              <a:rPr lang="sl" u="sng">
                <a:solidFill>
                  <a:schemeClr val="hlink"/>
                </a:solidFill>
                <a:hlinkClick r:id="rId3"/>
              </a:rPr>
              <a:t>fstastro@gmail.com</a:t>
            </a:r>
            <a:r>
              <a:rPr lang="sl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Retrogradno gibanje Marsa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l"/>
              <a:t>Dokument na: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l" u="sng">
                <a:solidFill>
                  <a:schemeClr val="hlink"/>
                </a:solidFill>
                <a:hlinkClick r:id="rId4"/>
              </a:rPr>
              <a:t>https://docs.google.com/document/d/1vy32uOmyZoNjQpCwCkuBFbRKxRGFRE8T/edit</a:t>
            </a:r>
            <a:endParaRPr/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90700" y="15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MASTED, Istanbul, oktober 2024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7850" y="837825"/>
            <a:ext cx="5336152" cy="30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